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421" r:id="rId4"/>
    <p:sldId id="418" r:id="rId5"/>
    <p:sldId id="419" r:id="rId6"/>
    <p:sldId id="420" r:id="rId7"/>
    <p:sldId id="422" r:id="rId8"/>
    <p:sldId id="424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 autoAdjust="0"/>
    <p:restoredTop sz="85157" autoAdjust="0"/>
  </p:normalViewPr>
  <p:slideViewPr>
    <p:cSldViewPr snapToGrid="0">
      <p:cViewPr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58EF0-A560-43ED-A56F-FD8C8D38D0CC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648F2-2AD3-46E9-A232-9F8CC45786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5925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3FF9C4-83E5-4847-BB69-0F6232AD0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53240DB-EFEF-45F9-B42C-81B01B93E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6B65027-C9A5-4E7B-9DF8-8397731B7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ADC7AC0-ED88-44ED-8F63-6EA79F8D5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13E970-46A9-48C4-9688-5A291107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176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A60EA6-EC3D-4467-8003-CCEEA094C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297182-9976-49B7-BB74-3A1C60073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9806DD-F566-4749-9B50-3EC0E6F56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E58E62-0B94-4952-9179-2C046F17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252CE85-0C1B-4E0E-BB63-928226787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902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2C4735-D922-4ECA-90D8-907440F1C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4C5D49-31FC-4132-8CB3-E3BCDA089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60D014-8CBB-44EE-9CD3-B1F044B90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E0C4ECC-137E-426B-ABE3-D63B1574B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49AB1E-076D-4A46-A084-0F1A6E1E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37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0E785A-8B64-414F-97CD-01638511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DE5921-E223-4120-8953-7A1E9CD2E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E63363E-DC7C-4AEB-940B-9E3AC25EE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6DB1EC4-23BB-4895-A53D-20A319DE1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F756D80-9E1E-4BFC-947E-60A2CD30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E5A2316-99CA-4817-92D9-D4A58120C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65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6BC49F-B893-45B4-8554-54F284522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DC30192-E552-4B6D-9677-C76E8C903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2A07BE8-373D-465E-9683-7286A1C7E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B57248E-2542-4149-A0B3-6BA27B884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10A4AC7-8848-4735-8AA5-17FBD5F12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85FF50E-5202-47C5-99E5-361E4071D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00CEA94-D704-432D-AFC1-3BFB09155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0B8C70D-B059-4878-94D9-9B3D49682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7165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DC5A69-D9EE-447B-9A9F-35C2CA97D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B06E6A-D161-4256-9856-22EEE151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C5295DC-40E5-4346-BE78-AC76AF25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4E48389-EF72-48AD-A2F8-5138386F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621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4E0A1D5-CE2F-43F7-9681-3939FE4A1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C117D42-8DFF-41DE-A688-BD306F8A6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F3219BC-2737-4028-AD4C-8A3941CF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44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0AAF5B-DA5D-4D60-BA57-5B5B56A1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FA3055-A4ED-41EA-9A49-ABB94684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3DB61BC-EC4D-4809-9284-FCBD965DB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E72D21A-D0FE-4C27-A1A3-9032D024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550230-4942-4FC9-8E7B-16A5995A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A8C718-9D96-499E-8753-CA91EF8C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273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BF0442-6D16-428F-B97B-6893A03C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7B498BF-6C57-4931-BFC4-9A69477E2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1984E1A-C1E8-441B-ABCF-7BCA6D8F5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9869AF0-2217-4237-9257-A97FC3853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6DC529-0472-47AB-9E6F-4B85BF1E4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EE17D06-9692-4615-84FA-05E8CBFC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5280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D6A6A3-9A4C-4BD8-8B4C-5369446A6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20C9ACD-D78F-4BAC-8CE7-874A7D59D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57F3A3-1251-45E6-8AE2-9CEDCB43D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B984D90-8016-4D62-9C23-96A246FC1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69F298-F343-4C34-AD77-5531EB540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49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889DF1F-50B9-4A9E-B916-28C30454D6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D445B00-81FD-4568-8320-EC3C3BBEB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C1194C-6406-4914-A7EB-E514160A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ED9D00-36FF-446B-B06F-B986D8B49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9F1B14-701B-4887-871C-101C74D84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4853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FAF9104-0F5A-41DB-9A79-950E2576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1CEEEE6-6351-4A86-B56A-4728A076C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68D540-E333-43A4-AF1C-E2C0D9028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7AA9B-97CC-4C14-BAFC-60521C3E6E3B}" type="datetimeFigureOut">
              <a:rPr lang="pl-PL" smtClean="0"/>
              <a:t>21.05.2020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C73C0DA-89AB-4727-9A58-6E6812BFF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49CE94-8825-424E-9EA1-BFB26A762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2957F-A80A-421A-9D98-EC35F8E4F1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224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Kolorowy atrament w wodzie">
            <a:extLst>
              <a:ext uri="{FF2B5EF4-FFF2-40B4-BE49-F238E27FC236}">
                <a16:creationId xmlns:a16="http://schemas.microsoft.com/office/drawing/2014/main" id="{E2BB5F38-BEA3-43F2-A1E7-BD641747CA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33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B21669B-6AB2-4599-8C70-34991B039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pl-PL" sz="6600" dirty="0"/>
              <a:t>Motywowanie </a:t>
            </a:r>
            <a:br>
              <a:rPr lang="pl-PL" sz="6600" dirty="0"/>
            </a:br>
            <a:r>
              <a:rPr lang="pl-PL" sz="6600" dirty="0"/>
              <a:t>uczniów do pracy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424E77C-2C94-41B2-9FFF-FEAC4BF3E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pl-PL" sz="1300"/>
              <a:t>Monika Sztolpa – Zaremba</a:t>
            </a:r>
          </a:p>
          <a:p>
            <a:pPr algn="l"/>
            <a:r>
              <a:rPr lang="pl-PL" sz="1300"/>
              <a:t>Edyta Orłowka </a:t>
            </a:r>
          </a:p>
        </p:txBody>
      </p:sp>
    </p:spTree>
    <p:extLst>
      <p:ext uri="{BB962C8B-B14F-4D97-AF65-F5344CB8AC3E}">
        <p14:creationId xmlns:p14="http://schemas.microsoft.com/office/powerpoint/2010/main" val="698957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Oczekiwania ucznia wobec nauczyciela: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816900F9-3B12-45F8-954E-70AE3634D3A1}"/>
              </a:ext>
            </a:extLst>
          </p:cNvPr>
          <p:cNvSpPr/>
          <p:nvPr/>
        </p:nvSpPr>
        <p:spPr>
          <a:xfrm>
            <a:off x="701040" y="1435955"/>
            <a:ext cx="8442960" cy="3321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Zobacz świat takim, jakim ja go czuję.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Nie zanudzaj mnie monotonnymi zajęciami.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Przekazuj mi wiedzę w interesujący sposób.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Mam prawo popełniać błędy i nie mów mi, że jestem do niczego.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Nie improwizuj, zawsze bądź przygotowany do zajęć.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Mów do mnie prostym i zrozumiałym językiem.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Nie żałuj mi pochwał.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Nie zmuszaj mnie do pracy, gdy akurat przeżywam problem swojego życia.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Nie okazuj mi swojego zniechęcenia.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Daj mi szansę naprawić swoje błędy. 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Pamiętaj o tym, że ja dopiero się uczę żyć i nie wszystko do końca rozumiem.</a:t>
            </a:r>
          </a:p>
          <a:p>
            <a:pPr marL="550863" indent="-550863">
              <a:lnSpc>
                <a:spcPct val="80000"/>
              </a:lnSpc>
              <a:spcBef>
                <a:spcPts val="4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Nie oczekuj ode mnie więcej, niż mogę Ci dać.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625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Stworzenie warunków dla wzbudzania MOTYWACJI u uczniów: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0F26182-367A-48B4-99A4-032123639AEB}"/>
              </a:ext>
            </a:extLst>
          </p:cNvPr>
          <p:cNvSpPr/>
          <p:nvPr/>
        </p:nvSpPr>
        <p:spPr>
          <a:xfrm>
            <a:off x="914400" y="2190520"/>
            <a:ext cx="10439400" cy="2033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Jasne zasady, granice i oczekiwania w toku nauczania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Formułowanie pasjonujących zadań i nowych wyzwań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Udzielanie rzeczowych informacji zwrotnych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Wskazywanie raczej różnych źródeł niż gotowych rozwiązań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Wzmacnianie poczucia kontroli nad efektami (docenianie nie tylko zasług, ale samego wkładu)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Tworzenie motywacji wewnętrznej przez wiązanie celów z ważnymi potrzebami i z „ja” ucznia/uczennicy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Koncentrowanie na bieżącym zadaniu </a:t>
            </a:r>
          </a:p>
        </p:txBody>
      </p:sp>
    </p:spTree>
    <p:extLst>
      <p:ext uri="{BB962C8B-B14F-4D97-AF65-F5344CB8AC3E}">
        <p14:creationId xmlns:p14="http://schemas.microsoft.com/office/powerpoint/2010/main" val="335245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Aby wzmocnienia najskuteczniej pełniły funkcję motywacyjną: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10E1839D-4760-497B-B75D-809E471F7075}"/>
              </a:ext>
            </a:extLst>
          </p:cNvPr>
          <p:cNvSpPr/>
          <p:nvPr/>
        </p:nvSpPr>
        <p:spPr>
          <a:xfrm>
            <a:off x="1016000" y="1922242"/>
            <a:ext cx="8128000" cy="2127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lnSpc>
                <a:spcPct val="8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Ilość i wielkość nagród powinna dominować nad karami</a:t>
            </a:r>
          </a:p>
          <a:p>
            <a:pPr marL="341313" indent="-341313">
              <a:lnSpc>
                <a:spcPct val="8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Negatywne informacje zwrotne za zaniedbania powinny być uzasadnione (rzeczowa informacja), natychmiastowe, dające możliwość poprawy, adekwatne </a:t>
            </a:r>
          </a:p>
          <a:p>
            <a:pPr marL="341313" indent="-341313">
              <a:lnSpc>
                <a:spcPct val="8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Nagrody powinny być dawane początkowo  często i regularnie, a z czasem – nieregularnie (inaczej nagroda traci swoją wartość)</a:t>
            </a:r>
          </a:p>
          <a:p>
            <a:pPr marL="341313" indent="-341313">
              <a:lnSpc>
                <a:spcPct val="8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Warto nauczyć </a:t>
            </a:r>
            <a:r>
              <a:rPr lang="pl-PL" altLang="pl-PL" dirty="0" err="1"/>
              <a:t>samonagradzania</a:t>
            </a:r>
            <a:r>
              <a:rPr lang="pl-PL" altLang="pl-PL" dirty="0"/>
              <a:t> (za wysiłki i osiągnięcia)</a:t>
            </a:r>
          </a:p>
          <a:p>
            <a:pPr marL="341313" indent="-341313">
              <a:lnSpc>
                <a:spcPct val="80000"/>
              </a:lnSpc>
              <a:spcBef>
                <a:spcPts val="47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Warto z czasem dać nagrodom charakter symboliczny (np. sama pochwała słowna, bez oceny szkolnej) i kumulacyjny (np. punkty)</a:t>
            </a:r>
          </a:p>
        </p:txBody>
      </p:sp>
    </p:spTree>
    <p:extLst>
      <p:ext uri="{BB962C8B-B14F-4D97-AF65-F5344CB8AC3E}">
        <p14:creationId xmlns:p14="http://schemas.microsoft.com/office/powerpoint/2010/main" val="345018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Aby grupa pełniła ważną rolę motywacyjną: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B8D16D40-E4A5-4DBD-B289-07F59A5A9367}"/>
              </a:ext>
            </a:extLst>
          </p:cNvPr>
          <p:cNvSpPr/>
          <p:nvPr/>
        </p:nvSpPr>
        <p:spPr>
          <a:xfrm>
            <a:off x="965200" y="2079721"/>
            <a:ext cx="10281920" cy="1748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Stwarzać warunki do prezentowania efektów swoich wysiłków (zwłaszcza osiągnięć) na forum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Unikać przydzielania zadań zbyt dużym grupom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Wspierać łagodną rywalizację (współzawodnictwo)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Stwarzać okazje do pracy grupowej i uczyć współpracy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Zadania grupowe formułować tak, by ich cele nie były sprzeczne z celami indywidualnymi członków grup</a:t>
            </a:r>
          </a:p>
          <a:p>
            <a:pPr marL="341313" indent="-341313">
              <a:lnSpc>
                <a:spcPct val="80000"/>
              </a:lnSpc>
              <a:spcBef>
                <a:spcPts val="525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altLang="pl-PL" dirty="0"/>
              <a:t>Wzmacniać pozytywne autoprezentacje</a:t>
            </a:r>
          </a:p>
        </p:txBody>
      </p:sp>
    </p:spTree>
    <p:extLst>
      <p:ext uri="{BB962C8B-B14F-4D97-AF65-F5344CB8AC3E}">
        <p14:creationId xmlns:p14="http://schemas.microsoft.com/office/powerpoint/2010/main" val="3367145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Techniki motywacyjne wg </a:t>
            </a:r>
            <a:r>
              <a:rPr lang="pl-PL" altLang="pl-PL" dirty="0" err="1"/>
              <a:t>H.Hamer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3B9BC56D-EF1A-4A71-A8FB-51FBC68D851A}"/>
              </a:ext>
            </a:extLst>
          </p:cNvPr>
          <p:cNvSpPr/>
          <p:nvPr/>
        </p:nvSpPr>
        <p:spPr>
          <a:xfrm>
            <a:off x="1036320" y="1890182"/>
            <a:ext cx="10027920" cy="241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indent="-550863">
              <a:lnSpc>
                <a:spcPct val="80000"/>
              </a:lnSpc>
              <a:spcBef>
                <a:spcPts val="5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Stwórz luźną atmosferę podczas lekcji, demonstruj poczucie humoru, żartuj, spraw, by nauka </a:t>
            </a:r>
            <a:br>
              <a:rPr lang="pl-PL" altLang="pl-PL" dirty="0"/>
            </a:br>
            <a:r>
              <a:rPr lang="pl-PL" altLang="pl-PL" dirty="0"/>
              <a:t>w zabawie stała się przyjemna.</a:t>
            </a:r>
          </a:p>
          <a:p>
            <a:pPr marL="550863" indent="-550863">
              <a:lnSpc>
                <a:spcPct val="80000"/>
              </a:lnSpc>
              <a:spcBef>
                <a:spcPts val="5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Szanuj odmienne zdanie uczniów i zachęcaj ich do samodzielnego, krytycznego i twórczego myślenia. </a:t>
            </a:r>
          </a:p>
          <a:p>
            <a:pPr marL="550863" indent="-550863">
              <a:lnSpc>
                <a:spcPct val="80000"/>
              </a:lnSpc>
              <a:spcBef>
                <a:spcPts val="5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Staraj się być lubianym nauczycielem.</a:t>
            </a:r>
          </a:p>
          <a:p>
            <a:pPr marL="550863" indent="-550863">
              <a:lnSpc>
                <a:spcPct val="80000"/>
              </a:lnSpc>
              <a:spcBef>
                <a:spcPts val="5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Reaguj na potrzeby uczniów, gdy dają Ci sygnał, że czegoś nie rozumieją, wykazują objawy zmęczenia, zniechęcenie lub znudzenia.</a:t>
            </a:r>
          </a:p>
          <a:p>
            <a:pPr marL="550863" indent="-550863">
              <a:lnSpc>
                <a:spcPct val="80000"/>
              </a:lnSpc>
              <a:spcBef>
                <a:spcPts val="5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Stosuj pomoce audiowizualne. </a:t>
            </a:r>
          </a:p>
          <a:p>
            <a:pPr marL="550863" indent="-550863">
              <a:lnSpc>
                <a:spcPct val="80000"/>
              </a:lnSpc>
              <a:spcBef>
                <a:spcPts val="5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Dostosowuj metody nauczania do stylów uczenia się uczniów. </a:t>
            </a:r>
          </a:p>
        </p:txBody>
      </p:sp>
    </p:spTree>
    <p:extLst>
      <p:ext uri="{BB962C8B-B14F-4D97-AF65-F5344CB8AC3E}">
        <p14:creationId xmlns:p14="http://schemas.microsoft.com/office/powerpoint/2010/main" val="3761484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Techniki motywacyjne wg </a:t>
            </a:r>
            <a:r>
              <a:rPr lang="pl-PL" altLang="pl-PL" dirty="0" err="1"/>
              <a:t>H.Hamer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15EA9392-64A3-41A9-89CA-8D77F04AE41E}"/>
              </a:ext>
            </a:extLst>
          </p:cNvPr>
          <p:cNvSpPr/>
          <p:nvPr/>
        </p:nvSpPr>
        <p:spPr>
          <a:xfrm>
            <a:off x="924560" y="2231749"/>
            <a:ext cx="1009904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indent="-55086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Obniżaj poziom napięcia i lęku. </a:t>
            </a:r>
          </a:p>
          <a:p>
            <a:pPr marL="550863" indent="-55086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Staraj się zaciekawić uczniów i rozwijać ich zainteresowania. </a:t>
            </a:r>
          </a:p>
          <a:p>
            <a:pPr marL="550863" indent="-55086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Wydobywaj z uczniów to, co w nich najlepsze.</a:t>
            </a:r>
          </a:p>
          <a:p>
            <a:pPr marL="550863" indent="-55086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Dostosuj wymagania do górnej granicy możliwości uczniów. </a:t>
            </a:r>
          </a:p>
          <a:p>
            <a:pPr marL="550863" indent="-550863">
              <a:lnSpc>
                <a:spcPct val="9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Przypominaj uczniom, że niepowodzenia i błędy to normalny etap na drodze do sukcesu. </a:t>
            </a:r>
          </a:p>
        </p:txBody>
      </p:sp>
    </p:spTree>
    <p:extLst>
      <p:ext uri="{BB962C8B-B14F-4D97-AF65-F5344CB8AC3E}">
        <p14:creationId xmlns:p14="http://schemas.microsoft.com/office/powerpoint/2010/main" val="138645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E15DD-6DEF-4C9F-AF7E-D5717AC7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Techniki motywacyjne wg </a:t>
            </a:r>
            <a:r>
              <a:rPr lang="pl-PL" altLang="pl-PL" dirty="0" err="1"/>
              <a:t>H.Hamer</a:t>
            </a:r>
            <a:endParaRPr lang="pl-PL" dirty="0"/>
          </a:p>
        </p:txBody>
      </p:sp>
      <p:pic>
        <p:nvPicPr>
          <p:cNvPr id="5" name="Symbol zastępczy zawartości 4" descr="Kolorowy atrament w wodzie">
            <a:extLst>
              <a:ext uri="{FF2B5EF4-FFF2-40B4-BE49-F238E27FC236}">
                <a16:creationId xmlns:a16="http://schemas.microsoft.com/office/drawing/2014/main" id="{7D095CF1-8C03-4663-8141-CE0345D46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4851399"/>
            <a:ext cx="10967720" cy="1325563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15EA9392-64A3-41A9-89CA-8D77F04AE41E}"/>
              </a:ext>
            </a:extLst>
          </p:cNvPr>
          <p:cNvSpPr/>
          <p:nvPr/>
        </p:nvSpPr>
        <p:spPr>
          <a:xfrm>
            <a:off x="934720" y="2231749"/>
            <a:ext cx="9977120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863" indent="-550863">
              <a:spcBef>
                <a:spcPts val="7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Ucz wyciągania wniosków z porażek</a:t>
            </a:r>
          </a:p>
          <a:p>
            <a:pPr marL="550863" indent="-550863">
              <a:spcBef>
                <a:spcPts val="7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Chwal za najdrobniejsze osiągnięcia. </a:t>
            </a:r>
          </a:p>
          <a:p>
            <a:pPr marL="550863" indent="-550863">
              <a:spcBef>
                <a:spcPts val="7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Nagradzaj współpracę i wzajemną pomoc. </a:t>
            </a:r>
          </a:p>
          <a:p>
            <a:pPr marL="550863" indent="-550863">
              <a:spcBef>
                <a:spcPts val="7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Przyznawaj się do błędów</a:t>
            </a:r>
          </a:p>
          <a:p>
            <a:pPr marL="550863" indent="-550863">
              <a:spcBef>
                <a:spcPts val="725"/>
              </a:spcBef>
              <a:buClr>
                <a:srgbClr val="006666"/>
              </a:buClr>
              <a:buSzPct val="70000"/>
              <a:buFont typeface="Wingdings" panose="05000000000000000000" pitchFamily="2" charset="2"/>
              <a:buChar char=""/>
              <a:tabLst>
                <a:tab pos="1120775" algn="l"/>
                <a:tab pos="2035175" algn="l"/>
                <a:tab pos="2949575" algn="l"/>
                <a:tab pos="3863975" algn="l"/>
                <a:tab pos="4778375" algn="l"/>
                <a:tab pos="5692775" algn="l"/>
                <a:tab pos="6607175" algn="l"/>
                <a:tab pos="7521575" algn="l"/>
                <a:tab pos="8435975" algn="l"/>
                <a:tab pos="9350375" algn="l"/>
                <a:tab pos="10264775" algn="l"/>
              </a:tabLst>
            </a:pPr>
            <a:r>
              <a:rPr lang="pl-PL" altLang="pl-PL" dirty="0"/>
              <a:t>Utrzymuj własną motywację na właściwym poziomie. </a:t>
            </a:r>
          </a:p>
        </p:txBody>
      </p:sp>
    </p:spTree>
    <p:extLst>
      <p:ext uri="{BB962C8B-B14F-4D97-AF65-F5344CB8AC3E}">
        <p14:creationId xmlns:p14="http://schemas.microsoft.com/office/powerpoint/2010/main" val="35304244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519</Words>
  <Application>Microsoft Office PowerPoint</Application>
  <PresentationFormat>Panoramiczny</PresentationFormat>
  <Paragraphs>56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Motyw pakietu Office</vt:lpstr>
      <vt:lpstr>Motywowanie  uczniów do pracy</vt:lpstr>
      <vt:lpstr>Oczekiwania ucznia wobec nauczyciela:</vt:lpstr>
      <vt:lpstr>Stworzenie warunków dla wzbudzania MOTYWACJI u uczniów:</vt:lpstr>
      <vt:lpstr>Aby wzmocnienia najskuteczniej pełniły funkcję motywacyjną:</vt:lpstr>
      <vt:lpstr>Aby grupa pełniła ważną rolę motywacyjną:</vt:lpstr>
      <vt:lpstr>Techniki motywacyjne wg H.Hamer</vt:lpstr>
      <vt:lpstr>Techniki motywacyjne wg H.Hamer</vt:lpstr>
      <vt:lpstr>Techniki motywacyjne wg H.Hamer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Motywowanie  uczniów do pracy</dc:title>
  <dc:creator>Monika Sztolpa - Zaremba</dc:creator>
  <cp:lastModifiedBy>Monika Sztolpa - Zaremba</cp:lastModifiedBy>
  <cp:revision>4</cp:revision>
  <dcterms:created xsi:type="dcterms:W3CDTF">2020-05-21T14:03:18Z</dcterms:created>
  <dcterms:modified xsi:type="dcterms:W3CDTF">2020-05-21T14:17:09Z</dcterms:modified>
</cp:coreProperties>
</file>